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1" roundtripDataSignature="AMtx7mhSPgKUj+wiO4JXDCn9E4F4Hvm4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/>
              <a:t>Comentário sobre a Resposta:</a:t>
            </a:r>
            <a:r>
              <a:rPr lang="pt-BR"/>
              <a:t> A revisão de código entre pares é crucial para garantir a qualidade do código, identificar erros e compartilhar conhecimento dentro da equipe.</a:t>
            </a:r>
            <a:endParaRPr/>
          </a:p>
        </p:txBody>
      </p:sp>
      <p:sp>
        <p:nvSpPr>
          <p:cNvPr id="239" name="Google Shape;23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0" name="Google Shape;35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3" name="Google Shape;36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" name="Google Shape;37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6" name="Google Shape;39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f9df06557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g1ef9df06557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382" y="1"/>
            <a:ext cx="9190386" cy="513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9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4.jpg"/><Relationship Id="rId5" Type="http://schemas.openxmlformats.org/officeDocument/2006/relationships/image" Target="../media/image8.pn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2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44.png"/><Relationship Id="rId7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24.png"/><Relationship Id="rId7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25.png"/><Relationship Id="rId7" Type="http://schemas.openxmlformats.org/officeDocument/2006/relationships/image" Target="../media/image31.png"/><Relationship Id="rId8" Type="http://schemas.openxmlformats.org/officeDocument/2006/relationships/hyperlink" Target="https://cursos.alura.com.br/course/git-github-compartilhando-colaborando-projetos" TargetMode="External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35.png"/><Relationship Id="rId5" Type="http://schemas.openxmlformats.org/officeDocument/2006/relationships/image" Target="../media/image8.png"/><Relationship Id="rId6" Type="http://schemas.openxmlformats.org/officeDocument/2006/relationships/image" Target="../media/image48.gif"/><Relationship Id="rId7" Type="http://schemas.openxmlformats.org/officeDocument/2006/relationships/image" Target="../media/image33.png"/><Relationship Id="rId8" Type="http://schemas.openxmlformats.org/officeDocument/2006/relationships/hyperlink" Target="https://cursos.alura.com.br/course/git-github-compartilhando-colaborando-projetos/task/139311" TargetMode="Externa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51.png"/><Relationship Id="rId5" Type="http://schemas.openxmlformats.org/officeDocument/2006/relationships/image" Target="../media/image8.png"/><Relationship Id="rId6" Type="http://schemas.openxmlformats.org/officeDocument/2006/relationships/image" Target="../media/image48.gif"/><Relationship Id="rId7" Type="http://schemas.openxmlformats.org/officeDocument/2006/relationships/image" Target="../media/image33.png"/><Relationship Id="rId8" Type="http://schemas.openxmlformats.org/officeDocument/2006/relationships/hyperlink" Target="https://cursos.alura.com.br/course/git-github-compartilhando-colaborando-projetos/task/139312" TargetMode="Externa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32.png"/><Relationship Id="rId5" Type="http://schemas.openxmlformats.org/officeDocument/2006/relationships/image" Target="../media/image8.png"/><Relationship Id="rId6" Type="http://schemas.openxmlformats.org/officeDocument/2006/relationships/image" Target="../media/image48.gif"/><Relationship Id="rId7" Type="http://schemas.openxmlformats.org/officeDocument/2006/relationships/image" Target="../media/image33.png"/><Relationship Id="rId8" Type="http://schemas.openxmlformats.org/officeDocument/2006/relationships/hyperlink" Target="https://cursos.alura.com.br/course/git-github-compartilhando-colaborando-projetos/task/139313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40.png"/><Relationship Id="rId5" Type="http://schemas.openxmlformats.org/officeDocument/2006/relationships/image" Target="../media/image8.png"/><Relationship Id="rId6" Type="http://schemas.openxmlformats.org/officeDocument/2006/relationships/image" Target="../media/image48.gif"/><Relationship Id="rId7" Type="http://schemas.openxmlformats.org/officeDocument/2006/relationships/image" Target="../media/image33.png"/><Relationship Id="rId8" Type="http://schemas.openxmlformats.org/officeDocument/2006/relationships/hyperlink" Target="https://cursos.alura.com.br/course/git-github-compartilhando-colaborando-projetos/task/139314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39.png"/><Relationship Id="rId7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hyperlink" Target="https://play.google.com/store/apps/details?id=br.com.alura.mobi&amp;hl=pt_BR&amp;pli=1" TargetMode="External"/><Relationship Id="rId8" Type="http://schemas.openxmlformats.org/officeDocument/2006/relationships/hyperlink" Target="https://apps.apple.com/br/app/alura-cursos-online/id1225776635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47.png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3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29.png"/><Relationship Id="rId7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/>
          <p:nvPr/>
        </p:nvSpPr>
        <p:spPr>
          <a:xfrm>
            <a:off x="109788" y="101089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479" y="198521"/>
            <a:ext cx="1112921" cy="589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4403558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>
            <p:ph type="ctrTitle"/>
          </p:nvPr>
        </p:nvSpPr>
        <p:spPr>
          <a:xfrm>
            <a:off x="3614710" y="1049315"/>
            <a:ext cx="4744200" cy="117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 sz="3400">
                <a:latin typeface="Calibri"/>
                <a:ea typeface="Calibri"/>
                <a:cs typeface="Calibri"/>
                <a:sym typeface="Calibri"/>
              </a:rPr>
              <a:t>Curso Técnico Profissional</a:t>
            </a:r>
            <a:br>
              <a:rPr lang="pt-BR" sz="3400"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34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750443" y="2485962"/>
            <a:ext cx="4608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PROGRAMAÇÃO BACK END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3ª SÉRIE</a:t>
            </a:r>
            <a:endParaRPr sz="2000"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i="0" sz="2000" u="none" cap="none" strike="noStrike"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Colaborando em projetos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2000"/>
              <a:t>Aula 02</a:t>
            </a:r>
            <a:endParaRPr sz="2000"/>
          </a:p>
        </p:txBody>
      </p:sp>
      <p:pic>
        <p:nvPicPr>
          <p:cNvPr descr="Ícone&#10;&#10;Descrição gerada automaticamente" id="62" name="Google Shape;6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313" y="788192"/>
            <a:ext cx="3588820" cy="35888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700" y="1522925"/>
            <a:ext cx="3530501" cy="3530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verno do Paraná prorroga prazo do edital para projeto da Ponte de  Guaratuba - RÁDIO 104 MAIS FM" id="175" name="Google Shape;17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77" name="Google Shape;17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0"/>
          <p:cNvSpPr txBox="1"/>
          <p:nvPr/>
        </p:nvSpPr>
        <p:spPr>
          <a:xfrm>
            <a:off x="213349" y="189495"/>
            <a:ext cx="812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Revisão de Código entre Pares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"/>
          <p:cNvSpPr txBox="1"/>
          <p:nvPr/>
        </p:nvSpPr>
        <p:spPr>
          <a:xfrm>
            <a:off x="213350" y="1108075"/>
            <a:ext cx="86310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</a:t>
            </a:r>
            <a:r>
              <a:rPr b="1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uma prática essencial para assegurar qualidade e coesão</a:t>
            </a:r>
            <a:r>
              <a:rPr b="1"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 txBox="1"/>
          <p:nvPr/>
        </p:nvSpPr>
        <p:spPr>
          <a:xfrm>
            <a:off x="407600" y="1777675"/>
            <a:ext cx="4440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 envolve analisar o código de colegas antes de ser integrado ao projeto principal, permitindo a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identificação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erros, a sugestão de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melhorias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a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disseminação de conhecimento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 os membros da equipe.</a:t>
            </a:r>
            <a:endParaRPr sz="1600"/>
          </a:p>
        </p:txBody>
      </p:sp>
      <p:pic>
        <p:nvPicPr>
          <p:cNvPr id="181" name="Google Shape;181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7422" y="4483730"/>
            <a:ext cx="547949" cy="506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87" name="Google Shape;18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88" name="Google Shape;18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90" name="Google Shape;19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1"/>
          <p:cNvSpPr txBox="1"/>
          <p:nvPr/>
        </p:nvSpPr>
        <p:spPr>
          <a:xfrm>
            <a:off x="511049" y="189495"/>
            <a:ext cx="812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Gestão de Conflitos e Merge Requests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1"/>
          <p:cNvSpPr txBox="1"/>
          <p:nvPr/>
        </p:nvSpPr>
        <p:spPr>
          <a:xfrm>
            <a:off x="109800" y="871850"/>
            <a:ext cx="89244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 requests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(ou solicitações de mesclagem) são componentes essenciais nos sistemas de controle de versão, especialmente em plataformas de hospedagem de código colaborativo, como o 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1"/>
          <p:cNvSpPr txBox="1"/>
          <p:nvPr/>
        </p:nvSpPr>
        <p:spPr>
          <a:xfrm>
            <a:off x="3978025" y="2618450"/>
            <a:ext cx="4708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Essa funcionalidade permite que os colaboradores contribuam com alterações no código e as incorporem ao projeto principal.</a:t>
            </a:r>
            <a:endParaRPr b="1"/>
          </a:p>
        </p:txBody>
      </p:sp>
      <p:pic>
        <p:nvPicPr>
          <p:cNvPr id="194" name="Google Shape;194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3413" y="2155375"/>
            <a:ext cx="3166024" cy="25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1"/>
          <p:cNvSpPr txBox="1"/>
          <p:nvPr/>
        </p:nvSpPr>
        <p:spPr>
          <a:xfrm rot="-5400000">
            <a:off x="-453425" y="3035875"/>
            <a:ext cx="2056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/>
              <a:t>https://www.google.com/url?sa=i&amp;url=https%3A%2F%2Fgist.github.com%2FManulMax%2F2d20af60d709805c55fd784ca7cba4b9&amp;psig=AOvVaw1vOB8H_8EOkryh-SuHpimq&amp;ust=1706207457226000&amp;source=images&amp;cd=vfe&amp;opi=89978449&amp;ved=0CBIQjRxqFwoTCOjk2p7U9oMDFQAAAAAdAAAAABAD</a:t>
            </a:r>
            <a:endParaRPr sz="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01" name="Google Shape;20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02" name="Google Shape;20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04" name="Google Shape;20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2"/>
          <p:cNvSpPr txBox="1"/>
          <p:nvPr/>
        </p:nvSpPr>
        <p:spPr>
          <a:xfrm>
            <a:off x="259975" y="189495"/>
            <a:ext cx="7886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Integração Contínua e Entrega Contínua (CI/CD)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2"/>
          <p:cNvSpPr txBox="1"/>
          <p:nvPr/>
        </p:nvSpPr>
        <p:spPr>
          <a:xfrm>
            <a:off x="259975" y="1506507"/>
            <a:ext cx="5053243" cy="29260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CI/CD 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práticas que automatizam a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a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código, facilitando testes frequentes e implantação contínua. Isso melhora a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colaboração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reduzindo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erros e permitindo que as equipes se concentrem mais em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que em tarefas manuais.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9246" y="1251250"/>
            <a:ext cx="3710554" cy="35250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762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13" name="Google Shape;21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14" name="Google Shape;21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16" name="Google Shape;21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3"/>
          <p:cNvSpPr txBox="1"/>
          <p:nvPr/>
        </p:nvSpPr>
        <p:spPr>
          <a:xfrm>
            <a:off x="830174" y="101845"/>
            <a:ext cx="827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Documentação e Normas de Código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3"/>
          <p:cNvSpPr txBox="1"/>
          <p:nvPr/>
        </p:nvSpPr>
        <p:spPr>
          <a:xfrm>
            <a:off x="334075" y="748350"/>
            <a:ext cx="3000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documentação clara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descreve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estrutura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código, explica a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lógica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 trás das implementações e fornece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informações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essenciais para a manutenção futura. </a:t>
            </a:r>
            <a:endParaRPr/>
          </a:p>
        </p:txBody>
      </p:sp>
      <p:sp>
        <p:nvSpPr>
          <p:cNvPr id="219" name="Google Shape;219;p13"/>
          <p:cNvSpPr txBox="1"/>
          <p:nvPr/>
        </p:nvSpPr>
        <p:spPr>
          <a:xfrm>
            <a:off x="5120200" y="759800"/>
            <a:ext cx="3608700" cy="3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adesão a normas de codificação padronizadas promove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consistência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estilo e na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estrutura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código-fonte. Isso não apenas melhora a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legibilidade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mas também simplifica a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manutenção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facilita a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identificação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possíveis erros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800" y="90225"/>
            <a:ext cx="8924399" cy="49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0900" y="1088802"/>
            <a:ext cx="3816675" cy="2935875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27" name="Google Shape;22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28" name="Google Shape;22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30" name="Google Shape;23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4"/>
          <p:cNvSpPr txBox="1"/>
          <p:nvPr/>
        </p:nvSpPr>
        <p:spPr>
          <a:xfrm>
            <a:off x="259975" y="236300"/>
            <a:ext cx="78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para a fixação do conteúdo estudado 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4"/>
          <p:cNvSpPr txBox="1"/>
          <p:nvPr/>
        </p:nvSpPr>
        <p:spPr>
          <a:xfrm>
            <a:off x="228875" y="1707826"/>
            <a:ext cx="63963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Trabalhar isoladamente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Ignorar a documentação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Revisão de código entre pares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Evitar uso de controle de versão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64288" y="4165338"/>
            <a:ext cx="776025" cy="77211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4"/>
          <p:cNvSpPr txBox="1"/>
          <p:nvPr/>
        </p:nvSpPr>
        <p:spPr>
          <a:xfrm>
            <a:off x="4226675" y="4089700"/>
            <a:ext cx="4917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4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Registre a sua resposta </a:t>
            </a:r>
            <a:endParaRPr b="1" i="0" sz="24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4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 compartilhe!</a:t>
            </a:r>
            <a:endParaRPr b="1" i="0" sz="24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4"/>
          <p:cNvSpPr txBox="1"/>
          <p:nvPr/>
        </p:nvSpPr>
        <p:spPr>
          <a:xfrm>
            <a:off x="109800" y="854650"/>
            <a:ext cx="8924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prática é essencial para a colaboração efetiva em </a:t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projetos de programação?</a:t>
            </a:r>
            <a:endParaRPr b="1" sz="1900"/>
          </a:p>
        </p:txBody>
      </p:sp>
      <p:pic>
        <p:nvPicPr>
          <p:cNvPr id="236" name="Google Shape;23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0200" y="1322950"/>
            <a:ext cx="2842400" cy="28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42" name="Google Shape;24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43" name="Google Shape;24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45" name="Google Shape;24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5"/>
          <p:cNvSpPr txBox="1"/>
          <p:nvPr/>
        </p:nvSpPr>
        <p:spPr>
          <a:xfrm>
            <a:off x="221125" y="189500"/>
            <a:ext cx="7804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33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 correta</a:t>
            </a:r>
            <a:endParaRPr b="0" i="0" sz="33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221125" y="1342450"/>
            <a:ext cx="72687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i="0" lang="pt-BR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Revisão de código entre pares</a:t>
            </a:r>
            <a:endParaRPr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15"/>
          <p:cNvPicPr preferRelativeResize="0"/>
          <p:nvPr/>
        </p:nvPicPr>
        <p:blipFill rotWithShape="1">
          <a:blip r:embed="rId6">
            <a:alphaModFix/>
          </a:blip>
          <a:srcRect b="10039" l="0" r="0" t="0"/>
          <a:stretch/>
        </p:blipFill>
        <p:spPr>
          <a:xfrm>
            <a:off x="3675050" y="3074750"/>
            <a:ext cx="4845251" cy="19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54" name="Google Shape;25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55" name="Google Shape;25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57" name="Google Shape;25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6"/>
          <p:cNvSpPr txBox="1"/>
          <p:nvPr/>
        </p:nvSpPr>
        <p:spPr>
          <a:xfrm>
            <a:off x="259975" y="134775"/>
            <a:ext cx="74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Prática na Plataforma Alura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6"/>
          <p:cNvSpPr txBox="1"/>
          <p:nvPr/>
        </p:nvSpPr>
        <p:spPr>
          <a:xfrm>
            <a:off x="263696" y="578562"/>
            <a:ext cx="837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plataforma Alura vamos acessar o seguinte curso: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6"/>
          <p:cNvSpPr txBox="1"/>
          <p:nvPr/>
        </p:nvSpPr>
        <p:spPr>
          <a:xfrm>
            <a:off x="356937" y="3554810"/>
            <a:ext cx="8282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recomendação é que você continue esse curso extraclasse, pois ele traz um conteúdo essencial para compreender sobre o referido tema.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1099" y="1249554"/>
            <a:ext cx="4242648" cy="162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91168" y="1024102"/>
            <a:ext cx="2015115" cy="207865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6"/>
          <p:cNvSpPr txBox="1"/>
          <p:nvPr/>
        </p:nvSpPr>
        <p:spPr>
          <a:xfrm>
            <a:off x="356937" y="3187294"/>
            <a:ext cx="852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o curso: </a:t>
            </a:r>
            <a:r>
              <a:rPr b="0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https://cursos.alura.com.br/course/git-github-compartilhando-colaborando-projetos</a:t>
            </a:r>
            <a:r>
              <a:rPr b="0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69" name="Google Shape;2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70" name="Google Shape;27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72" name="Google Shape;27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8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Clonando um repositório</a:t>
            </a:r>
            <a:endParaRPr/>
          </a:p>
        </p:txBody>
      </p:sp>
      <p:sp>
        <p:nvSpPr>
          <p:cNvPr id="274" name="Google Shape;274;p18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275" name="Google Shape;27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8"/>
          <p:cNvSpPr txBox="1"/>
          <p:nvPr/>
        </p:nvSpPr>
        <p:spPr>
          <a:xfrm>
            <a:off x="885824" y="4417600"/>
            <a:ext cx="7559351" cy="261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https://cursos.alura.com.br/course/git-github-compartilhando-colaborando-projetos/task/139311</a:t>
            </a: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78" name="Google Shape;278;p18"/>
          <p:cNvSpPr txBox="1"/>
          <p:nvPr/>
        </p:nvSpPr>
        <p:spPr>
          <a:xfrm>
            <a:off x="2394461" y="745866"/>
            <a:ext cx="5113876" cy="3477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Concluímos a primeira etapa do projeto! Criamos uma conta no GitHub, instalamos o Git localmente no computador, criamos o repositório remoto e o local e fizemos a ligação entre eles. Além disso, configuramos a chave SSH e fizemos as configurações iniciais. Agora daremos continuidade. O repositório remoto no GitHub já possui os arquivos, então, compartilhei o projeto com você, Gabi. Assim, você poderá baixar o código e importar no seu VS Code para fazer modificações no projeto. </a:t>
            </a:r>
            <a:endParaRPr/>
          </a:p>
        </p:txBody>
      </p:sp>
      <p:sp>
        <p:nvSpPr>
          <p:cNvPr id="279" name="Google Shape;279;p18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04953" y="725138"/>
            <a:ext cx="1193003" cy="119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3357" y="899338"/>
            <a:ext cx="1970888" cy="177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3357" y="2637282"/>
            <a:ext cx="1970235" cy="138448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8"/>
          <p:cNvSpPr/>
          <p:nvPr/>
        </p:nvSpPr>
        <p:spPr>
          <a:xfrm>
            <a:off x="354317" y="1155444"/>
            <a:ext cx="1880176" cy="21091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8"/>
          <p:cNvSpPr/>
          <p:nvPr/>
        </p:nvSpPr>
        <p:spPr>
          <a:xfrm>
            <a:off x="351183" y="1995807"/>
            <a:ext cx="1880176" cy="21091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90" name="Google Shape;29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91" name="Google Shape;29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93" name="Google Shape;29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Realizando um commit</a:t>
            </a:r>
            <a:endParaRPr b="1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9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296" name="Google Shape;29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9"/>
          <p:cNvSpPr txBox="1"/>
          <p:nvPr/>
        </p:nvSpPr>
        <p:spPr>
          <a:xfrm>
            <a:off x="885824" y="4417600"/>
            <a:ext cx="7559351" cy="261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https://cursos.alura.com.br/course/git-github-compartilhando-colaborando-projetos/task/139312</a:t>
            </a: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9" name="Google Shape;299;p19"/>
          <p:cNvSpPr txBox="1"/>
          <p:nvPr/>
        </p:nvSpPr>
        <p:spPr>
          <a:xfrm>
            <a:off x="2402904" y="900606"/>
            <a:ext cx="5113876" cy="2862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Agora, vamos descobrir se você consegue trabalhar no mesmo projeto que desenvolvi e fiz upload para o repositório no GitHub.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você acha de aumentarmos a dificuldade do jorgo Número Secreto? Atualmente, ele sorteia um número de 1 a 10. Que tal modificarmos para escolher um número aleatório entre 1 e 100? </a:t>
            </a:r>
            <a:endParaRPr/>
          </a:p>
        </p:txBody>
      </p:sp>
      <p:sp>
        <p:nvSpPr>
          <p:cNvPr id="300" name="Google Shape;300;p19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10186" y="725138"/>
            <a:ext cx="1182537" cy="119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3357" y="899338"/>
            <a:ext cx="1970888" cy="177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3357" y="2637282"/>
            <a:ext cx="1970235" cy="138448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9"/>
          <p:cNvSpPr/>
          <p:nvPr/>
        </p:nvSpPr>
        <p:spPr>
          <a:xfrm>
            <a:off x="354317" y="1155444"/>
            <a:ext cx="1880176" cy="21091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9"/>
          <p:cNvSpPr/>
          <p:nvPr/>
        </p:nvSpPr>
        <p:spPr>
          <a:xfrm>
            <a:off x="351183" y="2314461"/>
            <a:ext cx="1880176" cy="21091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11" name="Google Shape;3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12" name="Google Shape;31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14" name="Google Shape;31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Enviando commits</a:t>
            </a:r>
            <a:endParaRPr b="1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0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17" name="Google Shape;31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 txBox="1"/>
          <p:nvPr/>
        </p:nvSpPr>
        <p:spPr>
          <a:xfrm>
            <a:off x="885824" y="4417600"/>
            <a:ext cx="7559351" cy="261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https://cursos.alura.com.br/course/git-github-compartilhando-colaborando-projetos/task/139313</a:t>
            </a: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20" name="Google Shape;320;p20"/>
          <p:cNvSpPr txBox="1"/>
          <p:nvPr/>
        </p:nvSpPr>
        <p:spPr>
          <a:xfrm>
            <a:off x="2402904" y="1396294"/>
            <a:ext cx="5113876" cy="1938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Ao enviar commits, revise as mudanças localmente, escreva mensagens de commit claras e concisas, prefira commits pequenos e frequentes, revise seu código para identificar erros, e mantenha sincronia com o repositório remoto para evitar conflitos.</a:t>
            </a:r>
            <a:endParaRPr/>
          </a:p>
        </p:txBody>
      </p:sp>
      <p:sp>
        <p:nvSpPr>
          <p:cNvPr id="321" name="Google Shape;321;p20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12733" y="725138"/>
            <a:ext cx="1177442" cy="119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3357" y="899338"/>
            <a:ext cx="1970888" cy="177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3357" y="2637282"/>
            <a:ext cx="1970235" cy="138448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0"/>
          <p:cNvSpPr/>
          <p:nvPr/>
        </p:nvSpPr>
        <p:spPr>
          <a:xfrm>
            <a:off x="354317" y="1155444"/>
            <a:ext cx="1880176" cy="21091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351183" y="2674679"/>
            <a:ext cx="1880176" cy="21091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00" y="4521851"/>
            <a:ext cx="1653000" cy="5268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32" name="Google Shape;3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33" name="Google Shape;33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35" name="Google Shape;33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1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Baixando novos commits</a:t>
            </a:r>
            <a:endParaRPr b="1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1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38" name="Google Shape;33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1"/>
          <p:cNvSpPr txBox="1"/>
          <p:nvPr/>
        </p:nvSpPr>
        <p:spPr>
          <a:xfrm>
            <a:off x="885824" y="4417600"/>
            <a:ext cx="7559351" cy="261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https://cursos.alura.com.br/course/git-github-compartilhando-colaborando-projetos/task/139314</a:t>
            </a: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41" name="Google Shape;341;p21"/>
          <p:cNvSpPr txBox="1"/>
          <p:nvPr/>
        </p:nvSpPr>
        <p:spPr>
          <a:xfrm>
            <a:off x="2402904" y="1396294"/>
            <a:ext cx="5113876" cy="2246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baixar novos commits em um projeto colaborativo, use regularmente o comando git pull para atualizar seu repositório local com as mudanças mais recentes do repositório remoto. Isso garante que você esteja trabalhando com a versão mais atualizada do código.</a:t>
            </a:r>
            <a:endParaRPr/>
          </a:p>
        </p:txBody>
      </p:sp>
      <p:sp>
        <p:nvSpPr>
          <p:cNvPr id="342" name="Google Shape;342;p21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15326" y="725138"/>
            <a:ext cx="1172255" cy="119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3357" y="899338"/>
            <a:ext cx="1970888" cy="177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3357" y="2637282"/>
            <a:ext cx="1970235" cy="138448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1"/>
          <p:cNvSpPr/>
          <p:nvPr/>
        </p:nvSpPr>
        <p:spPr>
          <a:xfrm>
            <a:off x="354317" y="1155444"/>
            <a:ext cx="1880176" cy="21091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1"/>
          <p:cNvSpPr/>
          <p:nvPr/>
        </p:nvSpPr>
        <p:spPr>
          <a:xfrm>
            <a:off x="351183" y="3769184"/>
            <a:ext cx="1880176" cy="21091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53" name="Google Shape;35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54" name="Google Shape;35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56" name="Google Shape;35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2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O que vimos na aula de hoje: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2"/>
          <p:cNvSpPr txBox="1"/>
          <p:nvPr/>
        </p:nvSpPr>
        <p:spPr>
          <a:xfrm>
            <a:off x="3196266" y="2373993"/>
            <a:ext cx="53463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róxima aula</a:t>
            </a: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"Utilizando Git na IDE"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integrando controle de versão diretamente nas ferramentas de desenvolvimento.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2"/>
          <p:cNvSpPr txBox="1"/>
          <p:nvPr/>
        </p:nvSpPr>
        <p:spPr>
          <a:xfrm>
            <a:off x="419575" y="947900"/>
            <a:ext cx="819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Exploramos a colaboração em projetos de programação </a:t>
            </a:r>
            <a:r>
              <a:rPr i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back-end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/>
          </a:p>
        </p:txBody>
      </p:sp>
      <p:pic>
        <p:nvPicPr>
          <p:cNvPr id="360" name="Google Shape;360;p22"/>
          <p:cNvPicPr preferRelativeResize="0"/>
          <p:nvPr/>
        </p:nvPicPr>
        <p:blipFill rotWithShape="1">
          <a:blip r:embed="rId6">
            <a:alphaModFix/>
          </a:blip>
          <a:srcRect b="20448" l="6940" r="5753" t="24226"/>
          <a:stretch/>
        </p:blipFill>
        <p:spPr>
          <a:xfrm rot="10800000">
            <a:off x="790050" y="2385275"/>
            <a:ext cx="2406225" cy="15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66" name="Google Shape;36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67" name="Google Shape;36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69" name="Google Shape;36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3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3"/>
          <p:cNvSpPr txBox="1"/>
          <p:nvPr/>
        </p:nvSpPr>
        <p:spPr>
          <a:xfrm>
            <a:off x="454278" y="445492"/>
            <a:ext cx="8235444" cy="4252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Bibliografia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QUEIRÓS, Ricardo; PORTELA, Felipe. Desenvolvimento Avançado para Web: Do Front-end Ao Back-end. São Paulo: Editora FCA, 2020.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QUEIRÓS,Ricardo; PORTELA, Felipe. Introdução ao Desenvolvimento Moderno Para a Web. Do Front-End ao Back-End. Uma Visão Global! FCA; 1ª edição (6 novembro 2018)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MORAES, W. B. Construindo aplicações com NodeJS. São Paulo: Novatec, 2018.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DALL’OGLIO, P. PHP Programando com orientação a objetos. São Paulo: Novatec, 2018.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POWERS, S. Aprendendo node: usando javascript no servidor. São Paulo: Novatec, 2017.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Adobe Dreamweaver; Adobe XD; Java Netbeans; PhpStorm; WebStorm; Java; Visual Studio Code; PHP; Node.js; Xampp; Ccharp; POO.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77" name="Google Shape;37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78" name="Google Shape;37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80" name="Google Shape;38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4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 (Imagens)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4"/>
          <p:cNvSpPr txBox="1"/>
          <p:nvPr/>
        </p:nvSpPr>
        <p:spPr>
          <a:xfrm>
            <a:off x="326650" y="890131"/>
            <a:ext cx="8235444" cy="3272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Figuras e Imagens: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https://www.flaticon.com/br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https://www.istockphoto.com/br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https://raw.githubusercontent.com/zbtang/React-Native-ViewPager/HEAD/imgs/dotIndicator.gif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https://storyset.com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88" name="Google Shape;38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89" name="Google Shape;38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91" name="Google Shape;39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392" name="Google Shape;39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0700" y="189500"/>
            <a:ext cx="2754901" cy="2754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93" name="Google Shape;393;p25"/>
          <p:cNvSpPr txBox="1"/>
          <p:nvPr/>
        </p:nvSpPr>
        <p:spPr>
          <a:xfrm>
            <a:off x="1004400" y="3036475"/>
            <a:ext cx="7135200" cy="13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RCO+Aulas é um projeto da Secretaria de Estado da Educação do Paraná e está em constante revisão.  Todos os slides são de uso exclusivo dos professores da Rede Pública de Ensino, com a finalidade específica de aplicação em sala de aula, sendo totalmente vedada a publicização, reutilização, reprodução total ou parcial para quaisquer outros fins.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99" name="Google Shape;39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400" name="Google Shape;40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402" name="Google Shape;40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6"/>
          <p:cNvSpPr txBox="1"/>
          <p:nvPr/>
        </p:nvSpPr>
        <p:spPr>
          <a:xfrm>
            <a:off x="1106650" y="1373650"/>
            <a:ext cx="68454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publicação tem a cooperação entre a UNESCO e a Secretaria de Estado da Educação e do Esporte do Paraná no âmbito da parceria PRODOC 914BRZ1091, cujo objetivo é trazer soluções inovadoras de gestão da rede pública estadual de educação do Paraná para a melhoria da aprendizagem dos alunos. As indicações de nomes e a apresentação do material ao longo desta publicação não implicam a manifestação de qualquer opinião por parte da UNESCO a respeito da condição jurídica de qualquer país, território, cidade, região ou de suas autoridades, tampouco da delimitação de suas fronteiras ou limites As ideias e opiniões expressas nesta publicação são as dos autores e não refletem obrigatoriamente as da UNESCO nem comprometem a Organização.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6"/>
          <p:cNvSpPr txBox="1"/>
          <p:nvPr/>
        </p:nvSpPr>
        <p:spPr>
          <a:xfrm>
            <a:off x="2460550" y="837150"/>
            <a:ext cx="394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Cooperação Técnica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26"/>
          <p:cNvPicPr preferRelativeResize="0"/>
          <p:nvPr/>
        </p:nvPicPr>
        <p:blipFill rotWithShape="1">
          <a:blip r:embed="rId6">
            <a:alphaModFix/>
          </a:blip>
          <a:srcRect b="31728" l="1738" r="2199" t="30933"/>
          <a:stretch/>
        </p:blipFill>
        <p:spPr>
          <a:xfrm>
            <a:off x="6196968" y="4054475"/>
            <a:ext cx="1755081" cy="3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4020" y="3624045"/>
            <a:ext cx="1239850" cy="12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74" name="Google Shape;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215400" y="227859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</a:t>
            </a:r>
            <a:r>
              <a:rPr b="1" lang="pt-BR" sz="30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de hoje</a:t>
            </a: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vamos: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77" name="Google Shape;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1644450" y="3360225"/>
            <a:ext cx="3944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um melhor aproveitamento de conteúdo você pode baixar o aplicativo da Alura para seu celular e acompanhar os materiais, clique nos respectivos links: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Ícone&#10;&#10;Descrição gerada automaticamente" id="79" name="Google Shape;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647" y="3267739"/>
            <a:ext cx="1043616" cy="104361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5497970" y="4392619"/>
            <a:ext cx="1386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7150514" y="4392619"/>
            <a:ext cx="135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14506" y="3029550"/>
            <a:ext cx="1386226" cy="13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33981" y="3021300"/>
            <a:ext cx="1386225" cy="13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2915022" y="1082348"/>
            <a:ext cx="58035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Aprofundar</a:t>
            </a:r>
            <a:r>
              <a:rPr b="1"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conhecimento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nas práticas e ferramentas essenciais para colaboração efetiva em projetos de programação </a:t>
            </a:r>
            <a:r>
              <a:rPr b="1" i="1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back-end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500"/>
          </a:p>
        </p:txBody>
      </p:sp>
      <p:pic>
        <p:nvPicPr>
          <p:cNvPr id="85" name="Google Shape;85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13225" y="9666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92" name="Google Shape;9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94" name="Google Shape;9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3184502" y="397457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ATENÇÃO PROFESSOR!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2270464" y="995789"/>
            <a:ext cx="65052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Material aqui apresentado, segue a análise do plano de curso contemplando os componentes curriculares e seus objetos de conhecimento, sendo assim, você tem liberdade para customizar o material conforme seu contexto para maior aproveitamento do conteúdo. Em caso de falta ou indisponibilidade de acesso à internet no local de aula, você poderá utilizar os seguintes artigos para criação de material complementar para auxiliar na aula: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9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Leitura/Recursos Adicionais:</a:t>
            </a:r>
            <a:endParaRPr/>
          </a:p>
          <a:p>
            <a:pPr indent="0" lvl="0" marL="99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"Team Geek: A Software Developer's Guide to Working Well with Others" por Ben Collins-Sussman e Brian W. Fitzpatrick.</a:t>
            </a:r>
            <a:endParaRPr/>
          </a:p>
          <a:p>
            <a:pPr indent="0" lvl="0" marL="99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"GitHub Essentials" por Achilleas Pipinellis - Um guia para dominar o GitHub.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1052231"/>
            <a:ext cx="2041864" cy="204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28950" y="3298038"/>
            <a:ext cx="755549" cy="75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04" name="Google Shape;1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05" name="Google Shape;10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07" name="Google Shape;10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 txBox="1"/>
          <p:nvPr/>
        </p:nvSpPr>
        <p:spPr>
          <a:xfrm>
            <a:off x="244425" y="220745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 anterior…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"/>
          <p:cNvSpPr txBox="1"/>
          <p:nvPr/>
        </p:nvSpPr>
        <p:spPr>
          <a:xfrm>
            <a:off x="397377" y="1158900"/>
            <a:ext cx="48909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3000">
                <a:solidFill>
                  <a:srgbClr val="0F0F0F"/>
                </a:solidFill>
                <a:latin typeface="Calibri"/>
                <a:ea typeface="Calibri"/>
                <a:cs typeface="Calibri"/>
                <a:sym typeface="Calibri"/>
              </a:rPr>
              <a:t>Investigamos a maneira de compartilhar projetos, destacando a relevância das ferramentas de controle de versão e das plataformas de hospedagem de código.</a:t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2375" y="1158900"/>
            <a:ext cx="2940825" cy="29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g1ef9df06557_0_2"/>
          <p:cNvGrpSpPr/>
          <p:nvPr/>
        </p:nvGrpSpPr>
        <p:grpSpPr>
          <a:xfrm>
            <a:off x="109799" y="86375"/>
            <a:ext cx="8924401" cy="4970750"/>
            <a:chOff x="109799" y="90225"/>
            <a:chExt cx="8924401" cy="4970750"/>
          </a:xfrm>
        </p:grpSpPr>
        <p:pic>
          <p:nvPicPr>
            <p:cNvPr id="116" name="Google Shape;116;g1ef9df06557_0_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89967" y="90225"/>
              <a:ext cx="7444234" cy="497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g1ef9df06557_0_2"/>
            <p:cNvPicPr preferRelativeResize="0"/>
            <p:nvPr/>
          </p:nvPicPr>
          <p:blipFill rotWithShape="1">
            <a:blip r:embed="rId3">
              <a:alphaModFix/>
            </a:blip>
            <a:srcRect b="0" l="0" r="81239" t="0"/>
            <a:stretch/>
          </p:blipFill>
          <p:spPr>
            <a:xfrm>
              <a:off x="109799" y="90225"/>
              <a:ext cx="2749425" cy="4970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g1ef9df06557_0_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19" name="Google Shape;119;g1ef9df06557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ef9df06557_0_2"/>
          <p:cNvSpPr txBox="1"/>
          <p:nvPr/>
        </p:nvSpPr>
        <p:spPr>
          <a:xfrm>
            <a:off x="174525" y="163825"/>
            <a:ext cx="80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Para pensarmos juntos! 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1ef9df06557_0_2"/>
          <p:cNvSpPr txBox="1"/>
          <p:nvPr/>
        </p:nvSpPr>
        <p:spPr>
          <a:xfrm>
            <a:off x="98325" y="1986000"/>
            <a:ext cx="50157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posso colaborar, eficientemente, sem causar conflitos no código e mante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qualidade?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g1ef9df06557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1566" y="163824"/>
            <a:ext cx="869410" cy="4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ef9df06557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2880" y="4477175"/>
            <a:ext cx="562134" cy="5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ef9df06557_0_2"/>
          <p:cNvSpPr txBox="1"/>
          <p:nvPr/>
        </p:nvSpPr>
        <p:spPr>
          <a:xfrm rot="-5400000">
            <a:off x="7213125" y="3154500"/>
            <a:ext cx="238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"/>
              <a:t>https://img.freepik.com/fotos-gratis/garota-decidindo-qual-produto-e-melhor-procurar-pensativa-toque-no-queixo-pensando-sorrindo-fazendo-compras-sozinha-fazendo-escolhas-considerando-propostas_176420-44746.jpg</a:t>
            </a:r>
            <a:endParaRPr sz="400"/>
          </a:p>
        </p:txBody>
      </p:sp>
      <p:sp>
        <p:nvSpPr>
          <p:cNvPr id="125" name="Google Shape;125;g1ef9df06557_0_2"/>
          <p:cNvSpPr txBox="1"/>
          <p:nvPr/>
        </p:nvSpPr>
        <p:spPr>
          <a:xfrm>
            <a:off x="195725" y="761425"/>
            <a:ext cx="5322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Ana, uma desenvolvedora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back-end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está iniciando em um projeto colaborativo. Ela se pergunta: </a:t>
            </a:r>
            <a:endParaRPr/>
          </a:p>
        </p:txBody>
      </p:sp>
      <p:pic>
        <p:nvPicPr>
          <p:cNvPr id="126" name="Google Shape;126;g1ef9df06557_0_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43605" y="3335092"/>
            <a:ext cx="776025" cy="7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ef9df06557_0_2"/>
          <p:cNvSpPr txBox="1"/>
          <p:nvPr/>
        </p:nvSpPr>
        <p:spPr>
          <a:xfrm>
            <a:off x="729375" y="3895425"/>
            <a:ext cx="42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4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Responda em seu caderno!</a:t>
            </a:r>
            <a:endParaRPr b="1" i="0" sz="24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7"/>
          <p:cNvGrpSpPr/>
          <p:nvPr/>
        </p:nvGrpSpPr>
        <p:grpSpPr>
          <a:xfrm>
            <a:off x="109804" y="90150"/>
            <a:ext cx="8924396" cy="4963275"/>
            <a:chOff x="109804" y="90150"/>
            <a:chExt cx="8924396" cy="4963275"/>
          </a:xfrm>
        </p:grpSpPr>
        <p:pic>
          <p:nvPicPr>
            <p:cNvPr id="133" name="Google Shape;13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83469" y="90225"/>
              <a:ext cx="7450732" cy="496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7"/>
            <p:cNvPicPr preferRelativeResize="0"/>
            <p:nvPr/>
          </p:nvPicPr>
          <p:blipFill rotWithShape="1">
            <a:blip r:embed="rId3">
              <a:alphaModFix/>
            </a:blip>
            <a:srcRect b="0" l="0" r="77310" t="0"/>
            <a:stretch/>
          </p:blipFill>
          <p:spPr>
            <a:xfrm>
              <a:off x="109804" y="90150"/>
              <a:ext cx="3192300" cy="496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36" name="Google Shape;13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 txBox="1"/>
          <p:nvPr/>
        </p:nvSpPr>
        <p:spPr>
          <a:xfrm>
            <a:off x="217325" y="136845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178700" y="1771550"/>
            <a:ext cx="5547900" cy="24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código, participando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revisões de código entre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pares para manter a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qualidade, e seguindo normas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codificação e documentação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adequada para facilitar a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compreensão e contribuição de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todos no projeto.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402" y="136839"/>
            <a:ext cx="869423" cy="4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0426" y="4348975"/>
            <a:ext cx="699388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178700" y="707150"/>
            <a:ext cx="5904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Adotando uma comunicação clara com a equipe, usando ferramentas de controle de versão como o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gerenciar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mudanças </a:t>
            </a:r>
            <a:endParaRPr/>
          </a:p>
        </p:txBody>
      </p:sp>
      <p:sp>
        <p:nvSpPr>
          <p:cNvPr id="142" name="Google Shape;142;p7"/>
          <p:cNvSpPr txBox="1"/>
          <p:nvPr/>
        </p:nvSpPr>
        <p:spPr>
          <a:xfrm rot="-5400000">
            <a:off x="6930500" y="26334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"/>
              <a:t>https://img.freepik.com/fotos-premium/mulher-jovem-de-aparencia-amigavel-e-alegre-apresentando-sua-melhor-amiga-apontando-o-dedo-indicador-para-a-esquerda-girando-a-camera-com-alegria-e-sorrindo-sugerindo-uma-promocao-legal-de-espaco-em-branco-fundo-branco-permanente_176420-35017.jpg?size=626&amp;ext=jpg&amp;ga=GA1.1.1222169770.1701907200&amp;semt=ais</a:t>
            </a:r>
            <a:endParaRPr sz="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48" name="Google Shape;14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49" name="Google Shape;14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51" name="Google Shape;15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/>
        </p:nvSpPr>
        <p:spPr>
          <a:xfrm>
            <a:off x="151200" y="127345"/>
            <a:ext cx="828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Comunicação Eficaz na Equipe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153300" y="928525"/>
            <a:ext cx="8837400" cy="25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comunicação clara e constante é fundamental em projetos colaborativos. Isso inclui reuniões regulares, uso de ferramentas de comunicação, e uma cultura aberta onde dúvidas e ideias podem ser compartilhadas. 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2375" y="2532900"/>
            <a:ext cx="4475425" cy="25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8"/>
          <p:cNvSpPr txBox="1"/>
          <p:nvPr/>
        </p:nvSpPr>
        <p:spPr>
          <a:xfrm>
            <a:off x="287475" y="2424125"/>
            <a:ext cx="3624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Isso ajuda a evitar mal-entendidos e assegura que todos estejam alinhados com os objetivos do projeto!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61" name="Google Shape;16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62" name="Google Shape;16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64" name="Google Shape;16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9"/>
          <p:cNvSpPr txBox="1"/>
          <p:nvPr/>
        </p:nvSpPr>
        <p:spPr>
          <a:xfrm>
            <a:off x="205574" y="189495"/>
            <a:ext cx="823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Ferramentas de Colaboração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 txBox="1"/>
          <p:nvPr/>
        </p:nvSpPr>
        <p:spPr>
          <a:xfrm>
            <a:off x="3925275" y="989075"/>
            <a:ext cx="47085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Ferramentas como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permitem gerenciamento eficiente de código em equipes. Plataformas como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facilitam a colaboração, oferecendo funcionalidades como </a:t>
            </a: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 tracking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pull requests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 revisões de código, tornando o trabalho em equipe mais organizado e transparente.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875" y="989075"/>
            <a:ext cx="3481709" cy="34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9"/>
          <p:cNvSpPr txBox="1"/>
          <p:nvPr/>
        </p:nvSpPr>
        <p:spPr>
          <a:xfrm>
            <a:off x="1095275" y="4296600"/>
            <a:ext cx="270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/>
              <a:t>https://user-images.githubusercontent.com/74038190/212257468-1e9a91f1-b626-4baa-b15d-5c385dfa7ed2.gif</a:t>
            </a:r>
            <a:endParaRPr sz="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